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CC"/>
    <a:srgbClr val="00CCFF"/>
    <a:srgbClr val="996600"/>
    <a:srgbClr val="FF9900"/>
    <a:srgbClr val="FFCC00"/>
    <a:srgbClr val="FFCC66"/>
    <a:srgbClr val="FFCC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1CFEC0B-3C64-4F12-BEE4-80E4C9450E41}" type="datetimeFigureOut">
              <a:rPr lang="en-US" smtClean="0"/>
              <a:pPr/>
              <a:t>1/22/2012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DFF3F61-856F-42CA-A44C-7E3DA89A427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CFEC0B-3C64-4F12-BEE4-80E4C9450E41}"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FF3F61-856F-42CA-A44C-7E3DA89A427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DFF3F61-856F-42CA-A44C-7E3DA89A427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CFEC0B-3C64-4F12-BEE4-80E4C9450E41}"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1CFEC0B-3C64-4F12-BEE4-80E4C9450E41}"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DDFF3F61-856F-42CA-A44C-7E3DA89A427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81CFEC0B-3C64-4F12-BEE4-80E4C9450E41}" type="datetimeFigureOut">
              <a:rPr lang="en-US" smtClean="0"/>
              <a:pPr/>
              <a:t>1/22/2012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DFF3F61-856F-42CA-A44C-7E3DA89A427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81CFEC0B-3C64-4F12-BEE4-80E4C9450E41}" type="datetimeFigureOut">
              <a:rPr lang="en-US" smtClean="0"/>
              <a:pPr/>
              <a:t>1/22/2012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FF3F61-856F-42CA-A44C-7E3DA89A427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1CFEC0B-3C64-4F12-BEE4-80E4C9450E41}" type="datetimeFigureOut">
              <a:rPr lang="en-US" smtClean="0"/>
              <a:pPr/>
              <a:t>1/22/2012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DFF3F61-856F-42CA-A44C-7E3DA89A427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CFEC0B-3C64-4F12-BEE4-80E4C9450E41}" type="datetimeFigureOut">
              <a:rPr lang="en-US" smtClean="0"/>
              <a:pPr/>
              <a:t>1/22/2012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DDFF3F61-856F-42CA-A44C-7E3DA89A42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81CFEC0B-3C64-4F12-BEE4-80E4C9450E41}" type="datetimeFigureOut">
              <a:rPr lang="en-US" smtClean="0"/>
              <a:pPr/>
              <a:t>1/22/2012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DFF3F61-856F-42CA-A44C-7E3DA89A42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DFF3F61-856F-42CA-A44C-7E3DA89A427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1CFEC0B-3C64-4F12-BEE4-80E4C9450E41}" type="datetimeFigureOut">
              <a:rPr lang="en-US" smtClean="0"/>
              <a:pPr/>
              <a:t>1/22/2012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DFF3F61-856F-42CA-A44C-7E3DA89A427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81CFEC0B-3C64-4F12-BEE4-80E4C9450E41}" type="datetimeFigureOut">
              <a:rPr lang="en-US" smtClean="0"/>
              <a:pPr/>
              <a:t>1/22/2012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1CFEC0B-3C64-4F12-BEE4-80E4C9450E41}" type="datetimeFigureOut">
              <a:rPr lang="en-US" smtClean="0"/>
              <a:pPr/>
              <a:t>1/22/2012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DFF3F61-856F-42CA-A44C-7E3DA89A427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3cimg%20style=%22visibility:hidden;width:0px;height:0px;%22%20border=0%20width=0%20height=0%20src=%22http:/c.gigcount.com/wildfire/IMP/CXNID=2000002.0NXC/bT*xJmx*PTEzMjcyNTYwNDU3NTkmcHQ9MTMyNzI1NjA*OTQ3NSZwPTk3NTA3MiZkPTAwMCUyMC*lMjBWb2tpJTIwV2lkZ2V*Jmc9/MSZvPWRmZWU*MjJh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toto.lib.unca.edu/sr_papers/literature_sr/srliterature_2009/arghiere_bryce.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4000" b="-76000"/>
          </a:stretch>
        </a:blipFill>
        <a:effectLst/>
      </p:bgPr>
    </p:bg>
    <p:spTree>
      <p:nvGrpSpPr>
        <p:cNvPr id="1" name=""/>
        <p:cNvGrpSpPr/>
        <p:nvPr/>
      </p:nvGrpSpPr>
      <p:grpSpPr>
        <a:xfrm>
          <a:off x="0" y="0"/>
          <a:ext cx="0" cy="0"/>
          <a:chOff x="0" y="0"/>
          <a:chExt cx="0" cy="0"/>
        </a:xfrm>
      </p:grpSpPr>
      <p:sp>
        <p:nvSpPr>
          <p:cNvPr id="4" name="Rectangle 3"/>
          <p:cNvSpPr/>
          <p:nvPr/>
        </p:nvSpPr>
        <p:spPr>
          <a:xfrm>
            <a:off x="-98916" y="0"/>
            <a:ext cx="9242916" cy="2585323"/>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Adventures of Tom Sawyer </a:t>
            </a:r>
            <a:b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Written </a:t>
            </a: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by Mark </a:t>
            </a: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Twain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Rectangle 5"/>
          <p:cNvSpPr/>
          <p:nvPr/>
        </p:nvSpPr>
        <p:spPr>
          <a:xfrm>
            <a:off x="-609600" y="6273225"/>
            <a:ext cx="9144000" cy="584775"/>
          </a:xfrm>
          <a:prstGeom prst="rect">
            <a:avLst/>
          </a:prstGeom>
          <a:noFill/>
        </p:spPr>
        <p:txBody>
          <a:bodyPr wrap="square" lIns="91440" tIns="45720" rIns="91440" bIns="45720">
            <a:spAutoFit/>
          </a:bodyPr>
          <a:lstStyle/>
          <a:p>
            <a:pPr algn="ctr"/>
            <a:r>
              <a:rPr lang="en-US"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PowerPoint by Sierra, Isaac, and Zoe</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417638"/>
          </a:xfrm>
        </p:spPr>
        <p:txBody>
          <a:bodyPr>
            <a:normAutofit/>
          </a:bodyPr>
          <a:lstStyle/>
          <a:p>
            <a:r>
              <a:rPr lang="en-US" dirty="0" smtClean="0"/>
              <a:t>Tone:</a:t>
            </a:r>
            <a:br>
              <a:rPr lang="en-US" dirty="0" smtClean="0"/>
            </a:br>
            <a:r>
              <a:rPr lang="en-US" dirty="0" smtClean="0"/>
              <a:t>from Mark Twain’s view as a </a:t>
            </a:r>
            <a:r>
              <a:rPr lang="en-US" dirty="0" smtClean="0"/>
              <a:t>child/early life</a:t>
            </a:r>
            <a:endParaRPr lang="en-US" dirty="0"/>
          </a:p>
        </p:txBody>
      </p:sp>
      <p:sp>
        <p:nvSpPr>
          <p:cNvPr id="3" name="Content Placeholder 2"/>
          <p:cNvSpPr>
            <a:spLocks noGrp="1"/>
          </p:cNvSpPr>
          <p:nvPr>
            <p:ph sz="quarter" idx="1"/>
          </p:nvPr>
        </p:nvSpPr>
        <p:spPr>
          <a:xfrm>
            <a:off x="0" y="1752600"/>
            <a:ext cx="9144000" cy="5105400"/>
          </a:xfrm>
        </p:spPr>
        <p:txBody>
          <a:bodyPr>
            <a:normAutofit lnSpcReduction="10000"/>
          </a:bodyPr>
          <a:lstStyle/>
          <a:p>
            <a:r>
              <a:rPr lang="en-US" dirty="0" smtClean="0"/>
              <a:t>When Twain was 11, his father died</a:t>
            </a:r>
          </a:p>
          <a:p>
            <a:r>
              <a:rPr lang="en-US" dirty="0" smtClean="0"/>
              <a:t>When Twain’s brother was working on a steam boat, the steam boat exploded killing Twain’s brother</a:t>
            </a:r>
          </a:p>
          <a:p>
            <a:r>
              <a:rPr lang="en-US" dirty="0" smtClean="0"/>
              <a:t>Twain claimed he had seen this in a dream a month before</a:t>
            </a:r>
          </a:p>
          <a:p>
            <a:r>
              <a:rPr lang="en-US" dirty="0" smtClean="0"/>
              <a:t>While Twain’s childhood/early life might seem tragic, they were quite adventurous too (he had </a:t>
            </a:r>
            <a:r>
              <a:rPr lang="en-US" dirty="0" err="1" smtClean="0"/>
              <a:t>travled</a:t>
            </a:r>
            <a:r>
              <a:rPr lang="en-US" dirty="0" smtClean="0"/>
              <a:t> quite a bit in his early years to New York City, Philadelphia, St. Louis, and Cincinnati)</a:t>
            </a:r>
          </a:p>
          <a:p>
            <a:r>
              <a:rPr lang="en-US" dirty="0" smtClean="0"/>
              <a:t>Twain’s views were likely still very comical as shown in his young man/mid life despite the sad things that </a:t>
            </a:r>
            <a:r>
              <a:rPr lang="en-US" dirty="0" smtClean="0"/>
              <a:t>had occurred in his childhood</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smtClean="0"/>
              <a:t>Tone:</a:t>
            </a:r>
            <a:br>
              <a:rPr lang="en-US" dirty="0" smtClean="0"/>
            </a:br>
            <a:r>
              <a:rPr lang="en-US" dirty="0" smtClean="0"/>
              <a:t>from Mark Twain’s view as a young man </a:t>
            </a:r>
            <a:endParaRPr lang="en-US" dirty="0"/>
          </a:p>
        </p:txBody>
      </p:sp>
      <p:sp>
        <p:nvSpPr>
          <p:cNvPr id="3" name="Content Placeholder 2"/>
          <p:cNvSpPr>
            <a:spLocks noGrp="1"/>
          </p:cNvSpPr>
          <p:nvPr>
            <p:ph sz="quarter" idx="1"/>
          </p:nvPr>
        </p:nvSpPr>
        <p:spPr>
          <a:xfrm>
            <a:off x="152400" y="1600200"/>
            <a:ext cx="8763000" cy="5029200"/>
          </a:xfrm>
        </p:spPr>
        <p:txBody>
          <a:bodyPr>
            <a:normAutofit/>
          </a:bodyPr>
          <a:lstStyle/>
          <a:p>
            <a:r>
              <a:rPr lang="en-US" dirty="0" smtClean="0"/>
              <a:t>Mark Twain’s view was much more comical than his later works</a:t>
            </a:r>
          </a:p>
          <a:p>
            <a:r>
              <a:rPr lang="en-US" dirty="0" smtClean="0"/>
              <a:t>Most of his works were written in this time period </a:t>
            </a:r>
            <a:endParaRPr lang="en-US" dirty="0" smtClean="0"/>
          </a:p>
          <a:p>
            <a:r>
              <a:rPr lang="en-US" dirty="0" smtClean="0"/>
              <a:t>Twain was a great speaker that often spoke very humorous things, almost a “stand up comedian” </a:t>
            </a:r>
          </a:p>
          <a:p>
            <a:r>
              <a:rPr lang="en-US" dirty="0" smtClean="0"/>
              <a:t>We can assume that his early years would </a:t>
            </a:r>
            <a:r>
              <a:rPr lang="en-US" dirty="0" err="1" smtClean="0"/>
              <a:t>invlove</a:t>
            </a:r>
            <a:r>
              <a:rPr lang="en-US" dirty="0" smtClean="0"/>
              <a:t> a much more comical point of view, far more humorous than his later years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smtClean="0"/>
              <a:t>Tone:</a:t>
            </a:r>
            <a:br>
              <a:rPr lang="en-US" dirty="0" smtClean="0"/>
            </a:br>
            <a:r>
              <a:rPr lang="en-US" dirty="0" smtClean="0"/>
              <a:t>from Mark Twain’s point of view as an old man</a:t>
            </a:r>
            <a:endParaRPr lang="en-US" dirty="0"/>
          </a:p>
        </p:txBody>
      </p:sp>
      <p:sp>
        <p:nvSpPr>
          <p:cNvPr id="3" name="Content Placeholder 2"/>
          <p:cNvSpPr>
            <a:spLocks noGrp="1"/>
          </p:cNvSpPr>
          <p:nvPr>
            <p:ph sz="quarter" idx="1"/>
          </p:nvPr>
        </p:nvSpPr>
        <p:spPr>
          <a:xfrm>
            <a:off x="152400" y="1600200"/>
            <a:ext cx="8763000" cy="5105400"/>
          </a:xfrm>
        </p:spPr>
        <p:txBody>
          <a:bodyPr>
            <a:normAutofit lnSpcReduction="10000"/>
          </a:bodyPr>
          <a:lstStyle/>
          <a:p>
            <a:r>
              <a:rPr lang="en-US" sz="2800" dirty="0" smtClean="0"/>
              <a:t>During Twain’s last 20 years, his perspective was much more grim (especially of the human race</a:t>
            </a:r>
            <a:r>
              <a:rPr lang="en-US" sz="2800" dirty="0" smtClean="0"/>
              <a:t>)</a:t>
            </a:r>
          </a:p>
          <a:p>
            <a:r>
              <a:rPr lang="en-US" sz="2800" dirty="0" smtClean="0"/>
              <a:t>His much more grim point of view seemed to be sparked by a </a:t>
            </a:r>
            <a:r>
              <a:rPr lang="en-US" sz="2800" i="1" dirty="0" smtClean="0"/>
              <a:t>very</a:t>
            </a:r>
            <a:r>
              <a:rPr lang="en-US" sz="2800" dirty="0" smtClean="0"/>
              <a:t> deep depression caused by his daughter </a:t>
            </a:r>
            <a:r>
              <a:rPr lang="en-US" sz="2800" dirty="0" err="1" smtClean="0"/>
              <a:t>Susy</a:t>
            </a:r>
            <a:r>
              <a:rPr lang="en-US" sz="2800" dirty="0" smtClean="0"/>
              <a:t> dying of meningitis</a:t>
            </a:r>
            <a:endParaRPr lang="en-US" sz="2800" dirty="0" smtClean="0"/>
          </a:p>
          <a:p>
            <a:r>
              <a:rPr lang="en-US" sz="2800" b="1" dirty="0" smtClean="0"/>
              <a:t>“There has never been a just one, never an honorable one — on the part of the instigator of the war.</a:t>
            </a:r>
            <a:r>
              <a:rPr lang="en-US" sz="2800" dirty="0" smtClean="0"/>
              <a:t> I can see a million years ahead, and this rule will never change in so many as half a dozen instances.”   -The Mysterious Stranger by Mark </a:t>
            </a:r>
            <a:r>
              <a:rPr lang="en-US" sz="2800" dirty="0" smtClean="0"/>
              <a:t>Twain</a:t>
            </a:r>
          </a:p>
          <a:p>
            <a:r>
              <a:rPr lang="en-US" sz="2800" dirty="0" smtClean="0"/>
              <a:t>	    (click on the icon)</a:t>
            </a:r>
          </a:p>
          <a:p>
            <a:endParaRPr lang="en-US" sz="2800" dirty="0" smtClean="0"/>
          </a:p>
        </p:txBody>
      </p:sp>
      <p:pic>
        <p:nvPicPr>
          <p:cNvPr id="5122" name="Picture 2" descr="http://ww1.prweb.com/prfiles/2011/08/12/8716302/gI_71547_Voki_logo.png">
            <a:hlinkClick r:id="rId2" action="ppaction://hlinkfile"/>
          </p:cNvPr>
          <p:cNvPicPr>
            <a:picLocks noChangeAspect="1" noChangeArrowheads="1"/>
          </p:cNvPicPr>
          <p:nvPr/>
        </p:nvPicPr>
        <p:blipFill>
          <a:blip r:embed="rId3" cstate="print"/>
          <a:srcRect/>
          <a:stretch>
            <a:fillRect/>
          </a:stretch>
        </p:blipFill>
        <p:spPr bwMode="auto">
          <a:xfrm>
            <a:off x="533400" y="6039917"/>
            <a:ext cx="838200" cy="81808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smtClean="0"/>
              <a:t>Mood:</a:t>
            </a:r>
            <a:br>
              <a:rPr lang="en-US" dirty="0" smtClean="0"/>
            </a:br>
            <a:r>
              <a:rPr lang="en-US" dirty="0" smtClean="0"/>
              <a:t>the suspenseful moments</a:t>
            </a:r>
            <a:endParaRPr lang="en-US" dirty="0"/>
          </a:p>
        </p:txBody>
      </p:sp>
      <p:sp>
        <p:nvSpPr>
          <p:cNvPr id="3" name="Content Placeholder 2"/>
          <p:cNvSpPr>
            <a:spLocks noGrp="1"/>
          </p:cNvSpPr>
          <p:nvPr>
            <p:ph sz="quarter" idx="1"/>
          </p:nvPr>
        </p:nvSpPr>
        <p:spPr>
          <a:xfrm>
            <a:off x="152400" y="1600200"/>
            <a:ext cx="8839200" cy="5105400"/>
          </a:xfrm>
        </p:spPr>
        <p:txBody>
          <a:bodyPr>
            <a:normAutofit/>
          </a:bodyPr>
          <a:lstStyle/>
          <a:p>
            <a:r>
              <a:rPr lang="en-US" dirty="0" smtClean="0"/>
              <a:t>Injun Joe, the doctor, Muff Potter, Huck, Tom were in the grave yard (Huck and Tom witnessed the murder of the doctor</a:t>
            </a:r>
            <a:r>
              <a:rPr lang="en-US" dirty="0" smtClean="0"/>
              <a:t>)</a:t>
            </a:r>
          </a:p>
          <a:p>
            <a:r>
              <a:rPr lang="en-US" dirty="0" smtClean="0"/>
              <a:t>Tom had told the town who the true murderer was (Injun Joe) with the murderer in the same room</a:t>
            </a:r>
            <a:endParaRPr lang="en-US" dirty="0" smtClean="0"/>
          </a:p>
          <a:p>
            <a:r>
              <a:rPr lang="en-US" dirty="0" smtClean="0"/>
              <a:t>Injun </a:t>
            </a:r>
            <a:r>
              <a:rPr lang="en-US" dirty="0" smtClean="0"/>
              <a:t>Joe, Tom, and Becky were in the cave</a:t>
            </a:r>
          </a:p>
          <a:p>
            <a:r>
              <a:rPr lang="en-US" dirty="0" smtClean="0"/>
              <a:t>When Tom and Huck were hiding upstairs in the abandoned house with Injun Joe and the “old, deaf, dumb Spaniard” downstairs (at this point, Injun Joe knew that only Tom had known and told everybody the truth)</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Mood:</a:t>
            </a:r>
            <a:br>
              <a:rPr lang="en-US" dirty="0" smtClean="0"/>
            </a:br>
            <a:r>
              <a:rPr lang="en-US" dirty="0" smtClean="0"/>
              <a:t>The laughable moments</a:t>
            </a:r>
            <a:endParaRPr lang="en-US" dirty="0"/>
          </a:p>
        </p:txBody>
      </p:sp>
      <p:sp>
        <p:nvSpPr>
          <p:cNvPr id="3" name="Content Placeholder 2"/>
          <p:cNvSpPr>
            <a:spLocks noGrp="1"/>
          </p:cNvSpPr>
          <p:nvPr>
            <p:ph sz="quarter" idx="1"/>
          </p:nvPr>
        </p:nvSpPr>
        <p:spPr>
          <a:xfrm>
            <a:off x="152400" y="1219200"/>
            <a:ext cx="8839200" cy="5486400"/>
          </a:xfrm>
        </p:spPr>
        <p:txBody>
          <a:bodyPr>
            <a:normAutofit/>
          </a:bodyPr>
          <a:lstStyle/>
          <a:p>
            <a:r>
              <a:rPr lang="en-US" dirty="0" smtClean="0"/>
              <a:t>(not in chronological order)</a:t>
            </a:r>
          </a:p>
          <a:p>
            <a:pPr lvl="1"/>
            <a:r>
              <a:rPr lang="en-US" dirty="0" smtClean="0"/>
              <a:t>When Tom and Huck speak of witches, believing that was the source of any misfortunes that befell them in this journey</a:t>
            </a:r>
          </a:p>
          <a:p>
            <a:pPr lvl="1"/>
            <a:r>
              <a:rPr lang="en-US" smtClean="0"/>
              <a:t>Tom </a:t>
            </a:r>
            <a:r>
              <a:rPr lang="en-US" dirty="0" smtClean="0"/>
              <a:t>and Huck dug around under </a:t>
            </a:r>
            <a:r>
              <a:rPr lang="en-US" i="1" dirty="0" smtClean="0"/>
              <a:t>tons </a:t>
            </a:r>
            <a:r>
              <a:rPr lang="en-US" dirty="0" smtClean="0"/>
              <a:t>of old trees at midnight to look for treasure</a:t>
            </a:r>
          </a:p>
          <a:p>
            <a:pPr lvl="1"/>
            <a:r>
              <a:rPr lang="en-US" dirty="0" smtClean="0"/>
              <a:t>Tom buried a marble believing that if he said some words over it, all his other lost marbles would flock to the one Tom buried. Whe</a:t>
            </a:r>
            <a:r>
              <a:rPr lang="en-US" dirty="0" smtClean="0"/>
              <a:t>n Tom unearthed the burred marble and none of the lost marbles around it, he came to the “logical” conclusion that a witch must have put a curse on them because a certain beetle crawled out of the ground and made a noise</a:t>
            </a:r>
          </a:p>
          <a:p>
            <a:pPr lvl="1"/>
            <a:r>
              <a:rPr lang="en-US" dirty="0" smtClean="0"/>
              <a:t>One of the most memorable moments is when Tom tricked all the kids in town into trading their processions to paint a fence for Tom</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rmAutofit fontScale="90000"/>
          </a:bodyPr>
          <a:lstStyle/>
          <a:p>
            <a:r>
              <a:rPr lang="en-US" dirty="0" smtClean="0"/>
              <a:t>Mood:</a:t>
            </a:r>
            <a:br>
              <a:rPr lang="en-US" dirty="0" smtClean="0"/>
            </a:br>
            <a:r>
              <a:rPr lang="en-US" dirty="0" smtClean="0"/>
              <a:t>the overall</a:t>
            </a:r>
            <a:endParaRPr lang="en-US" dirty="0"/>
          </a:p>
        </p:txBody>
      </p:sp>
      <p:sp>
        <p:nvSpPr>
          <p:cNvPr id="3" name="Content Placeholder 2"/>
          <p:cNvSpPr>
            <a:spLocks noGrp="1"/>
          </p:cNvSpPr>
          <p:nvPr>
            <p:ph sz="quarter" idx="1"/>
          </p:nvPr>
        </p:nvSpPr>
        <p:spPr>
          <a:xfrm>
            <a:off x="152400" y="1447800"/>
            <a:ext cx="8839200" cy="5257800"/>
          </a:xfrm>
        </p:spPr>
        <p:txBody>
          <a:bodyPr>
            <a:normAutofit lnSpcReduction="10000"/>
          </a:bodyPr>
          <a:lstStyle/>
          <a:p>
            <a:r>
              <a:rPr lang="en-US" dirty="0" smtClean="0"/>
              <a:t>Overall it was very humorous with enough suspense to propel you forward to the next page</a:t>
            </a:r>
          </a:p>
          <a:p>
            <a:r>
              <a:rPr lang="en-US" dirty="0" smtClean="0"/>
              <a:t>The fact that the words they used and phrases they used to describe the simplest thing were always making you too curious to take a rest at it</a:t>
            </a:r>
          </a:p>
          <a:p>
            <a:r>
              <a:rPr lang="en-US" dirty="0" smtClean="0"/>
              <a:t>Tom Sawyer was like a look into the past, a perfect time machine of many yesterdays ago</a:t>
            </a:r>
          </a:p>
          <a:p>
            <a:r>
              <a:rPr lang="en-US" dirty="0" smtClean="0"/>
              <a:t>Overall it was very intriguing, comical, suspenseful, and interesting with enough of the past to make you think of how silly the past must have been or how meanings have changed; the look at the past makes you open your eyes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85000" lnSpcReduction="20000"/>
          </a:bodyPr>
          <a:lstStyle/>
          <a:p>
            <a:r>
              <a:rPr lang="en-US" dirty="0" smtClean="0"/>
              <a:t>Works Cited:</a:t>
            </a:r>
          </a:p>
          <a:p>
            <a:pPr lvl="1"/>
            <a:r>
              <a:rPr lang="en-US" u="sng" dirty="0" smtClean="0">
                <a:hlinkClick r:id="rId2"/>
              </a:rPr>
              <a:t>http://toto.lib.unca.edu/sr_papers/literature_sr/srliterature_2009/arghiere_bryce.pdf</a:t>
            </a:r>
            <a:endParaRPr lang="en-US" sz="2400" dirty="0" smtClean="0"/>
          </a:p>
          <a:p>
            <a:pPr lvl="1"/>
            <a:r>
              <a:rPr lang="en-US" dirty="0" smtClean="0"/>
              <a:t>"Mark Twain - </a:t>
            </a:r>
            <a:r>
              <a:rPr lang="en-US" dirty="0" err="1" smtClean="0"/>
              <a:t>Wikiquote</a:t>
            </a:r>
            <a:r>
              <a:rPr lang="en-US" dirty="0" smtClean="0"/>
              <a:t>." </a:t>
            </a:r>
            <a:r>
              <a:rPr lang="en-US" i="1" dirty="0" err="1" smtClean="0"/>
              <a:t>Wikiquote</a:t>
            </a:r>
            <a:r>
              <a:rPr lang="en-US" dirty="0" smtClean="0"/>
              <a:t>. Project Gutenberg, </a:t>
            </a:r>
            <a:r>
              <a:rPr lang="en-US" dirty="0" err="1" smtClean="0"/>
              <a:t>n.d</a:t>
            </a:r>
            <a:r>
              <a:rPr lang="en-US" dirty="0" smtClean="0"/>
              <a:t>. Web. 18 Jan. 2012. &lt;http://en.wikiquote.org/wiki/Mark_Twain</a:t>
            </a:r>
          </a:p>
          <a:p>
            <a:pPr lvl="1"/>
            <a:r>
              <a:rPr lang="en-US" dirty="0" smtClean="0"/>
              <a:t>"Norman Rockwell’s Tom Sawyer and Huckleberry Finn | Norman Rockwell Museum." </a:t>
            </a:r>
            <a:r>
              <a:rPr lang="en-US" i="1" dirty="0" smtClean="0"/>
              <a:t>Norman Rockwell Museum | The Home for American Illustration.</a:t>
            </a:r>
            <a:r>
              <a:rPr lang="en-US" dirty="0" smtClean="0"/>
              <a:t>. Version 1936. Norman Rockwell Museum, 1 Jan. 2012. Web. 18 Jan. 2012. &lt;http://www.nrm.org/2009/10/norman-rockwells-tom-sawyer-and-huckleberry-finn/&gt;. </a:t>
            </a:r>
            <a:endParaRPr lang="en-US" sz="2400" dirty="0" smtClean="0"/>
          </a:p>
          <a:p>
            <a:pPr lvl="1"/>
            <a:r>
              <a:rPr lang="en-US" dirty="0" smtClean="0"/>
              <a:t>Twain, Mark . </a:t>
            </a:r>
            <a:r>
              <a:rPr lang="en-US" i="1" dirty="0" smtClean="0"/>
              <a:t>The Adventures of Tom Sawyer</a:t>
            </a:r>
            <a:r>
              <a:rPr lang="en-US" dirty="0" smtClean="0"/>
              <a:t>. New York : Bantam, 1981. Print</a:t>
            </a:r>
          </a:p>
          <a:p>
            <a:pPr lvl="1"/>
            <a:r>
              <a:rPr lang="en-US" dirty="0" smtClean="0"/>
              <a:t>"</a:t>
            </a:r>
            <a:r>
              <a:rPr lang="en-US" dirty="0" err="1" smtClean="0"/>
              <a:t>Voki</a:t>
            </a:r>
            <a:r>
              <a:rPr lang="en-US" dirty="0" smtClean="0"/>
              <a:t> Launches New Classroom Management Service for Educators: </a:t>
            </a:r>
            <a:r>
              <a:rPr lang="en-US" dirty="0" err="1" smtClean="0"/>
              <a:t>Voki</a:t>
            </a:r>
            <a:r>
              <a:rPr lang="en-US" dirty="0" smtClean="0"/>
              <a:t> Classroom ." </a:t>
            </a:r>
            <a:r>
              <a:rPr lang="en-US" i="1" dirty="0" smtClean="0"/>
              <a:t>Press Release Distribution - Submit Press Releases Online - </a:t>
            </a:r>
            <a:r>
              <a:rPr lang="en-US" i="1" dirty="0" err="1" smtClean="0"/>
              <a:t>PRWeb</a:t>
            </a:r>
            <a:r>
              <a:rPr lang="en-US" dirty="0" smtClean="0"/>
              <a:t>. </a:t>
            </a:r>
            <a:r>
              <a:rPr lang="en-US" dirty="0" err="1" smtClean="0"/>
              <a:t>Vocus</a:t>
            </a:r>
            <a:r>
              <a:rPr lang="en-US" dirty="0" smtClean="0"/>
              <a:t>, </a:t>
            </a:r>
            <a:r>
              <a:rPr lang="en-US" dirty="0" err="1" smtClean="0"/>
              <a:t>n.d</a:t>
            </a:r>
            <a:r>
              <a:rPr lang="en-US" dirty="0" smtClean="0"/>
              <a:t>. Web. 22 Jan. 2012. &lt;http://www.prweb.com/releases/2011</a:t>
            </a:r>
          </a:p>
          <a:p>
            <a:pPr lvl="1"/>
            <a:endParaRPr lang="en-US" dirty="0"/>
          </a:p>
        </p:txBody>
      </p:sp>
      <p:sp>
        <p:nvSpPr>
          <p:cNvPr id="4" name="Rectangle 3"/>
          <p:cNvSpPr/>
          <p:nvPr/>
        </p:nvSpPr>
        <p:spPr>
          <a:xfrm>
            <a:off x="3048000" y="685800"/>
            <a:ext cx="3139001" cy="923330"/>
          </a:xfrm>
          <a:prstGeom prst="rect">
            <a:avLst/>
          </a:prstGeom>
          <a:noFill/>
        </p:spPr>
        <p:txBody>
          <a:bodyPr wrap="none" lIns="91440" tIns="45720" rIns="91440" bIns="45720">
            <a:prstTxWarp prst="textArchUp">
              <a:avLst/>
            </a:prstTxWarp>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6000" b="1" dirty="0" smtClean="0">
                <a:ln/>
                <a:solidFill>
                  <a:schemeClr val="accent5">
                    <a:tint val="50000"/>
                    <a:satMod val="180000"/>
                  </a:schemeClr>
                </a:solidFill>
                <a:effectLst>
                  <a:glow rad="228600">
                    <a:schemeClr val="accent3">
                      <a:satMod val="175000"/>
                      <a:alpha val="40000"/>
                    </a:schemeClr>
                  </a:glow>
                </a:effectLst>
              </a:rPr>
              <a:t>The End</a:t>
            </a:r>
            <a:endParaRPr lang="en-US" sz="6000" b="1" dirty="0">
              <a:ln/>
              <a:solidFill>
                <a:schemeClr val="accent5">
                  <a:tint val="50000"/>
                  <a:satMod val="180000"/>
                </a:schemeClr>
              </a:solidFill>
              <a:effectLst>
                <a:glow rad="228600">
                  <a:schemeClr val="accent3">
                    <a:satMod val="175000"/>
                    <a:alpha val="40000"/>
                  </a:schemeClr>
                </a:glo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396</TotalTime>
  <Words>774</Words>
  <Application>Microsoft Office PowerPoint</Application>
  <PresentationFormat>On-screen Show (4:3)</PresentationFormat>
  <Paragraphs>41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Civic</vt:lpstr>
      <vt:lpstr>Slide 1</vt:lpstr>
      <vt:lpstr>Tone: from Mark Twain’s view as a child/early life</vt:lpstr>
      <vt:lpstr>Tone: from Mark Twain’s view as a young man </vt:lpstr>
      <vt:lpstr>Tone: from Mark Twain’s point of view as an old man</vt:lpstr>
      <vt:lpstr>Mood: the suspenseful moments</vt:lpstr>
      <vt:lpstr>Mood: The laughable moments</vt:lpstr>
      <vt:lpstr>Mood: the overall</vt:lpstr>
      <vt:lpstr>Slide 8</vt:lpstr>
    </vt:vector>
  </TitlesOfParts>
  <Company>Redfield Public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Adventures of Tom Sawyer  Written by Mark Twain</dc:title>
  <dc:creator>Administator</dc:creator>
  <cp:lastModifiedBy>Zoe</cp:lastModifiedBy>
  <cp:revision>51</cp:revision>
  <dcterms:created xsi:type="dcterms:W3CDTF">2012-01-11T19:17:19Z</dcterms:created>
  <dcterms:modified xsi:type="dcterms:W3CDTF">2012-01-22T23:00:47Z</dcterms:modified>
</cp:coreProperties>
</file>